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7" r:id="rId9"/>
    <p:sldId id="268" r:id="rId10"/>
    <p:sldId id="269" r:id="rId11"/>
    <p:sldId id="271" r:id="rId12"/>
    <p:sldId id="272" r:id="rId13"/>
    <p:sldId id="273" r:id="rId14"/>
    <p:sldId id="274" r:id="rId15"/>
    <p:sldId id="277" r:id="rId16"/>
    <p:sldId id="278" r:id="rId17"/>
    <p:sldId id="279" r:id="rId18"/>
    <p:sldId id="280" r:id="rId19"/>
    <p:sldId id="282" r:id="rId20"/>
    <p:sldId id="285" r:id="rId21"/>
    <p:sldId id="286" r:id="rId22"/>
    <p:sldId id="287" r:id="rId23"/>
    <p:sldId id="28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2E8"/>
    <a:srgbClr val="FCDCC1"/>
    <a:srgbClr val="F58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301" y="-70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29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837B-4B18-45C0-90B6-33D1205A80C9}" type="datetimeFigureOut">
              <a:rPr lang="en-US" smtClean="0"/>
              <a:t>16-Feb-23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A7A3-2E38-47EC-B1CA-D3B85D45307C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aphic 4">
            <a:extLst>
              <a:ext uri="{FF2B5EF4-FFF2-40B4-BE49-F238E27FC236}">
                <a16:creationId xmlns:a16="http://schemas.microsoft.com/office/drawing/2014/main" xmlns="" id="{2ED43F8A-D48D-81EB-FDBF-C5CE4B6D846A}"/>
              </a:ext>
            </a:extLst>
          </p:cNvPr>
          <p:cNvGrpSpPr/>
          <p:nvPr userDrawn="1"/>
        </p:nvGrpSpPr>
        <p:grpSpPr>
          <a:xfrm rot="5400000">
            <a:off x="5445249" y="108866"/>
            <a:ext cx="9492503" cy="4005765"/>
            <a:chOff x="3296773" y="0"/>
            <a:chExt cx="9324052" cy="2314937"/>
          </a:xfrm>
          <a:solidFill>
            <a:schemeClr val="accent6">
              <a:lumMod val="60000"/>
              <a:lumOff val="40000"/>
              <a:alpha val="56000"/>
            </a:schemeClr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50AB21D7-A527-74AA-00D2-80E2F25A0612}"/>
                </a:ext>
              </a:extLst>
            </p:cNvPr>
            <p:cNvSpPr/>
            <p:nvPr/>
          </p:nvSpPr>
          <p:spPr>
            <a:xfrm>
              <a:off x="10715503" y="0"/>
              <a:ext cx="1892461" cy="2327797"/>
            </a:xfrm>
            <a:custGeom>
              <a:avLst/>
              <a:gdLst>
                <a:gd name="connsiteX0" fmla="*/ 1478344 w 1892461"/>
                <a:gd name="connsiteY0" fmla="*/ 2327798 h 2327797"/>
                <a:gd name="connsiteX1" fmla="*/ 1892461 w 1892461"/>
                <a:gd name="connsiteY1" fmla="*/ 2327798 h 2327797"/>
                <a:gd name="connsiteX2" fmla="*/ 1892461 w 1892461"/>
                <a:gd name="connsiteY2" fmla="*/ 0 h 2327797"/>
                <a:gd name="connsiteX3" fmla="*/ 0 w 1892461"/>
                <a:gd name="connsiteY3" fmla="*/ 0 h 2327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92461" h="2327797">
                  <a:moveTo>
                    <a:pt x="1478344" y="2327798"/>
                  </a:moveTo>
                  <a:lnTo>
                    <a:pt x="1892461" y="2327798"/>
                  </a:lnTo>
                  <a:lnTo>
                    <a:pt x="189246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424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5B372117-62BE-A162-9034-E959E4744BD9}"/>
                </a:ext>
              </a:extLst>
            </p:cNvPr>
            <p:cNvSpPr/>
            <p:nvPr/>
          </p:nvSpPr>
          <p:spPr>
            <a:xfrm>
              <a:off x="3296773" y="0"/>
              <a:ext cx="9311191" cy="1163898"/>
            </a:xfrm>
            <a:custGeom>
              <a:avLst/>
              <a:gdLst>
                <a:gd name="connsiteX0" fmla="*/ 9311191 w 9311191"/>
                <a:gd name="connsiteY0" fmla="*/ 1163899 h 1163898"/>
                <a:gd name="connsiteX1" fmla="*/ 0 w 9311191"/>
                <a:gd name="connsiteY1" fmla="*/ 0 h 1163898"/>
                <a:gd name="connsiteX2" fmla="*/ 9311191 w 9311191"/>
                <a:gd name="connsiteY2" fmla="*/ 0 h 1163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311191" h="1163898">
                  <a:moveTo>
                    <a:pt x="9311191" y="1163899"/>
                  </a:moveTo>
                  <a:lnTo>
                    <a:pt x="0" y="0"/>
                  </a:lnTo>
                  <a:lnTo>
                    <a:pt x="9311191" y="0"/>
                  </a:lnTo>
                  <a:close/>
                </a:path>
              </a:pathLst>
            </a:custGeom>
            <a:grpFill/>
            <a:ln w="6424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1428604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837B-4B18-45C0-90B6-33D1205A80C9}" type="datetimeFigureOut">
              <a:rPr lang="en-US" smtClean="0"/>
              <a:t>16-Feb-23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A7A3-2E38-47EC-B1CA-D3B85D453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200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837B-4B18-45C0-90B6-33D1205A80C9}" type="datetimeFigureOut">
              <a:rPr lang="en-US" smtClean="0"/>
              <a:t>16-Feb-23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A7A3-2E38-47EC-B1CA-D3B85D453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30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837B-4B18-45C0-90B6-33D1205A80C9}" type="datetimeFigureOut">
              <a:rPr lang="en-US" smtClean="0"/>
              <a:t>16-Feb-23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A7A3-2E38-47EC-B1CA-D3B85D453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484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837B-4B18-45C0-90B6-33D1205A80C9}" type="datetimeFigureOut">
              <a:rPr lang="en-US" smtClean="0"/>
              <a:t>16-Feb-23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A7A3-2E38-47EC-B1CA-D3B85D453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11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837B-4B18-45C0-90B6-33D1205A80C9}" type="datetimeFigureOut">
              <a:rPr lang="en-US" smtClean="0"/>
              <a:t>16-Feb-23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A7A3-2E38-47EC-B1CA-D3B85D453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588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837B-4B18-45C0-90B6-33D1205A80C9}" type="datetimeFigureOut">
              <a:rPr lang="en-US" smtClean="0"/>
              <a:t>16-Feb-23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A7A3-2E38-47EC-B1CA-D3B85D453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759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837B-4B18-45C0-90B6-33D1205A80C9}" type="datetimeFigureOut">
              <a:rPr lang="en-US" smtClean="0"/>
              <a:t>16-Feb-23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A7A3-2E38-47EC-B1CA-D3B85D453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064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837B-4B18-45C0-90B6-33D1205A80C9}" type="datetimeFigureOut">
              <a:rPr lang="en-US" smtClean="0"/>
              <a:t>16-Feb-23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A7A3-2E38-47EC-B1CA-D3B85D453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94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837B-4B18-45C0-90B6-33D1205A80C9}" type="datetimeFigureOut">
              <a:rPr lang="en-US" smtClean="0"/>
              <a:t>16-Feb-23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A7A3-2E38-47EC-B1CA-D3B85D453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273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837B-4B18-45C0-90B6-33D1205A80C9}" type="datetimeFigureOut">
              <a:rPr lang="en-US" smtClean="0"/>
              <a:t>16-Feb-23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A7A3-2E38-47EC-B1CA-D3B85D453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45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2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0837B-4B18-45C0-90B6-33D1205A80C9}" type="datetimeFigureOut">
              <a:rPr lang="en-US" smtClean="0"/>
              <a:t>16-Feb-23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BA7A3-2E38-47EC-B1CA-D3B85D453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77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420888"/>
            <a:ext cx="10363200" cy="1470025"/>
          </a:xfrm>
        </p:spPr>
        <p:txBody>
          <a:bodyPr/>
          <a:lstStyle/>
          <a:p>
            <a:r>
              <a:rPr lang="en-US" b="1" dirty="0">
                <a:solidFill>
                  <a:srgbClr val="F58E39"/>
                </a:solidFill>
              </a:rPr>
              <a:t>ASH and R\R . Hodgkin lymphoma</a:t>
            </a:r>
          </a:p>
        </p:txBody>
      </p:sp>
    </p:spTree>
    <p:extLst>
      <p:ext uri="{BB962C8B-B14F-4D97-AF65-F5344CB8AC3E}">
        <p14:creationId xmlns:p14="http://schemas.microsoft.com/office/powerpoint/2010/main" val="4106392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20688"/>
            <a:ext cx="10363200" cy="1470025"/>
          </a:xfrm>
        </p:spPr>
        <p:txBody>
          <a:bodyPr/>
          <a:lstStyle/>
          <a:p>
            <a:r>
              <a:rPr lang="en-US" b="1" dirty="0">
                <a:solidFill>
                  <a:srgbClr val="F58E39"/>
                </a:solidFill>
              </a:rPr>
              <a:t>Patients with a late relapse</a:t>
            </a:r>
            <a:endParaRPr lang="en-US" dirty="0">
              <a:solidFill>
                <a:srgbClr val="F58E3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828800" y="2348880"/>
            <a:ext cx="8534400" cy="1752600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en-US" sz="2000" dirty="0"/>
              <a:t>Although most relapses after first-line treatment occur within the first 2 years, a minority of patients has a late relapse more than 5 years after first-line treatment.</a:t>
            </a:r>
          </a:p>
          <a:p>
            <a:pPr>
              <a:lnSpc>
                <a:spcPct val="170000"/>
              </a:lnSpc>
            </a:pPr>
            <a:r>
              <a:rPr lang="en-US" sz="2000" dirty="0">
                <a:solidFill>
                  <a:srgbClr val="7030A0"/>
                </a:solidFill>
              </a:rPr>
              <a:t>A large retrospective analysis showed that late relapses occur more frequently In patients with early-stage favorable disease compared With patients with unfavorable or advanced-stage disease.</a:t>
            </a:r>
          </a:p>
        </p:txBody>
      </p:sp>
    </p:spTree>
    <p:extLst>
      <p:ext uri="{BB962C8B-B14F-4D97-AF65-F5344CB8AC3E}">
        <p14:creationId xmlns:p14="http://schemas.microsoft.com/office/powerpoint/2010/main" val="259866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219200"/>
            <a:ext cx="10363200" cy="147002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58E39"/>
                </a:solidFill>
              </a:rPr>
              <a:t>Maintenance treatment after ASCT</a:t>
            </a:r>
            <a:endParaRPr lang="en-US" dirty="0">
              <a:solidFill>
                <a:srgbClr val="F58E3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828800" y="2689225"/>
            <a:ext cx="8534400" cy="175260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For patients with a high risk of relapse after ASCT, maintenance treatment with BV can be considered.</a:t>
            </a:r>
          </a:p>
          <a:p>
            <a:r>
              <a:rPr lang="en-US" sz="2000" dirty="0"/>
              <a:t>329 patients with unfavorable risk R/R CHL (defined as primary refractory disease, relapse &lt;1 year, or extranodal disease) received either up to 16 cycles of BV maintenance or placebo after ASCT.</a:t>
            </a:r>
          </a:p>
          <a:p>
            <a:r>
              <a:rPr lang="en-US" sz="2000" dirty="0"/>
              <a:t>The study showed improvement in PFS in patients receiving BV maintenance, with a 5-year PFS of 59% vs 41% for placebo.</a:t>
            </a:r>
          </a:p>
          <a:p>
            <a:r>
              <a:rPr lang="en-US" sz="2000" dirty="0"/>
              <a:t>However, there was no difference in OS, probably because 87% of patients who relapsed in the placebo arm received BV at the subsequent relapse.</a:t>
            </a:r>
          </a:p>
        </p:txBody>
      </p:sp>
    </p:spTree>
    <p:extLst>
      <p:ext uri="{BB962C8B-B14F-4D97-AF65-F5344CB8AC3E}">
        <p14:creationId xmlns:p14="http://schemas.microsoft.com/office/powerpoint/2010/main" val="646325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828800" y="1772816"/>
            <a:ext cx="8534400" cy="175260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Therefore, the use of BV maintenance after ASCT could potentially be restricted to patients with at least 2 risk factors, or alternatively, its use could be delayed until progression.</a:t>
            </a:r>
          </a:p>
          <a:p>
            <a:r>
              <a:rPr lang="en-US" sz="2000" dirty="0"/>
              <a:t>With the increasing use of BV in the first-line setting, it is also important to investigate whether patients who relapse after BV in combination with chemotherapy will still show advantage of BV maintenance after ASCT.</a:t>
            </a:r>
          </a:p>
          <a:p>
            <a:r>
              <a:rPr lang="en-US" sz="2000" dirty="0">
                <a:solidFill>
                  <a:srgbClr val="7030A0"/>
                </a:solidFill>
              </a:rPr>
              <a:t>Alternatively, CPI could be used as maintenance treatment; a small phase 2 trial in 30 high-risk patients showed high post-ASCT PFS.</a:t>
            </a:r>
          </a:p>
          <a:p>
            <a:r>
              <a:rPr lang="en-US" sz="2000" dirty="0">
                <a:solidFill>
                  <a:srgbClr val="7030A0"/>
                </a:solidFill>
              </a:rPr>
              <a:t>The combination of CPI and BV maintenance in 59 high risk patients has also shown promising results, with 5 patients with PR converting to CR during maintenance.</a:t>
            </a:r>
          </a:p>
        </p:txBody>
      </p:sp>
    </p:spTree>
    <p:extLst>
      <p:ext uri="{BB962C8B-B14F-4D97-AF65-F5344CB8AC3E}">
        <p14:creationId xmlns:p14="http://schemas.microsoft.com/office/powerpoint/2010/main" val="263395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4744"/>
            <a:ext cx="10363200" cy="147002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58E39"/>
                </a:solidFill>
              </a:rPr>
              <a:t>BV and CPI treatment</a:t>
            </a:r>
            <a:br>
              <a:rPr lang="en-US" b="1" dirty="0">
                <a:solidFill>
                  <a:srgbClr val="F58E39"/>
                </a:solidFill>
              </a:rPr>
            </a:br>
            <a:r>
              <a:rPr lang="en-US" b="1" dirty="0">
                <a:solidFill>
                  <a:srgbClr val="F58E39"/>
                </a:solidFill>
              </a:rPr>
              <a:t>for patients who relapse after ASCT or are ineligible for ASCT</a:t>
            </a:r>
            <a:endParaRPr lang="en-US" dirty="0">
              <a:solidFill>
                <a:srgbClr val="F58E3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828800" y="3386932"/>
            <a:ext cx="8534400" cy="1752600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en-US" sz="2000" dirty="0"/>
              <a:t>The first breakthrough in the post-ASCT setting was the application of monotherapy with BV in heavily pretreated R/R patients, which showed an ORR of 75% and a CMR rate of 34% with a median PFS of 20.5 months in those with a CMR. The PFS rate at 5 years, however, was only 22% with an OS of 41%, highlighting the need for additional treatment options</a:t>
            </a:r>
          </a:p>
        </p:txBody>
      </p:sp>
    </p:spTree>
    <p:extLst>
      <p:ext uri="{BB962C8B-B14F-4D97-AF65-F5344CB8AC3E}">
        <p14:creationId xmlns:p14="http://schemas.microsoft.com/office/powerpoint/2010/main" val="1817244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703512" y="1676400"/>
            <a:ext cx="8534400" cy="1752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A study that investigated pembrolizumab monotherapy showed an ORR of 69% and a CMR rate of 22%, with a 2-year PFS of 31% and OS of 91%.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7030A0"/>
                </a:solidFill>
              </a:rPr>
              <a:t>In a phase 1 trial, 64 patients were randomized between ipilimumab-BV, nivolumab-BV, and triple therapy with ipilimumab-nivolumab-BV. The trial showed differences in toxicity profile and efficacy between the 3 regimens, with the highest percentage of grade 3/4 adverse events in the triplet and ipilimumab-BV group, whereas the highest ORR and CMR rates were found in the triplet and nivolumab-BV group.</a:t>
            </a:r>
          </a:p>
        </p:txBody>
      </p:sp>
    </p:spTree>
    <p:extLst>
      <p:ext uri="{BB962C8B-B14F-4D97-AF65-F5344CB8AC3E}">
        <p14:creationId xmlns:p14="http://schemas.microsoft.com/office/powerpoint/2010/main" val="18155126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9416" y="1219200"/>
            <a:ext cx="10363200" cy="147002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58E39"/>
                </a:solidFill>
              </a:rPr>
              <a:t>Salvage options in double-refractory cHL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828800" y="3068960"/>
            <a:ext cx="8534400" cy="175260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Conventional cytotoxic therapy options</a:t>
            </a:r>
          </a:p>
          <a:p>
            <a:r>
              <a:rPr lang="en-US" sz="2000" dirty="0">
                <a:solidFill>
                  <a:srgbClr val="7030A0"/>
                </a:solidFill>
              </a:rPr>
              <a:t>in a fit patient conventional multiagent chemotherapy as a bridge to allogeneic (allo) HCT is a reasonable option.</a:t>
            </a:r>
          </a:p>
          <a:p>
            <a:r>
              <a:rPr lang="en-US" sz="2000" dirty="0"/>
              <a:t>In patients who are not candidates for allo-HCT, single-agent cytotoxic therapy with a palliative intent is reasonable.</a:t>
            </a:r>
          </a:p>
          <a:p>
            <a:r>
              <a:rPr lang="en-US" sz="2000" dirty="0"/>
              <a:t>The choice of chemotherapy (regimen) is often empiric and depends on the patient’s prior treatments, marrow reserve, and organ function.</a:t>
            </a:r>
          </a:p>
        </p:txBody>
      </p:sp>
    </p:spTree>
    <p:extLst>
      <p:ext uri="{BB962C8B-B14F-4D97-AF65-F5344CB8AC3E}">
        <p14:creationId xmlns:p14="http://schemas.microsoft.com/office/powerpoint/2010/main" val="4197469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04664"/>
            <a:ext cx="10363200" cy="147002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58E39"/>
                </a:solidFill>
              </a:rPr>
              <a:t>Investigational agents for double-</a:t>
            </a:r>
            <a:br>
              <a:rPr lang="en-US" b="1" dirty="0">
                <a:solidFill>
                  <a:srgbClr val="F58E39"/>
                </a:solidFill>
              </a:rPr>
            </a:br>
            <a:r>
              <a:rPr lang="en-US" b="1" dirty="0">
                <a:solidFill>
                  <a:srgbClr val="F58E39"/>
                </a:solidFill>
              </a:rPr>
              <a:t>refractory cHL</a:t>
            </a:r>
            <a:endParaRPr lang="en-US" dirty="0">
              <a:solidFill>
                <a:srgbClr val="F58E3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559496" y="2552700"/>
            <a:ext cx="8534400" cy="175260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bg1">
                    <a:lumMod val="50000"/>
                  </a:schemeClr>
                </a:solidFill>
              </a:rPr>
              <a:t>Camidanlumab tesirine</a:t>
            </a:r>
          </a:p>
          <a:p>
            <a:r>
              <a:rPr lang="en-US" sz="2000" dirty="0"/>
              <a:t>(cami) is an antibody-drug conjugate (pyrrolobenzodiazepine) directed against CD25.</a:t>
            </a:r>
          </a:p>
          <a:p>
            <a:r>
              <a:rPr lang="en-US" sz="2000" dirty="0"/>
              <a:t>a phase 2 study was conducted using 45 μg/kg q3 week Dosing for two cycles followed by 30 μg/kg Q3 weeks (in cHL with prior BV and CPI treatments). </a:t>
            </a:r>
          </a:p>
          <a:p>
            <a:r>
              <a:rPr lang="en-US" sz="2000" dirty="0"/>
              <a:t>Cami was active in R/R cHL patients based on the preliminary results (n = 51), with an overall response rate (ORR) of 83% and a complete response (CR) rate of 38%.</a:t>
            </a:r>
          </a:p>
          <a:p>
            <a:r>
              <a:rPr lang="en-US" sz="2000" dirty="0"/>
              <a:t>Grade 3 or higher adverse events were reported in 63% (n = 32) of cHL patients.</a:t>
            </a:r>
          </a:p>
        </p:txBody>
      </p:sp>
    </p:spTree>
    <p:extLst>
      <p:ext uri="{BB962C8B-B14F-4D97-AF65-F5344CB8AC3E}">
        <p14:creationId xmlns:p14="http://schemas.microsoft.com/office/powerpoint/2010/main" val="25404408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703512" y="2060848"/>
            <a:ext cx="8534400" cy="1752600"/>
          </a:xfrm>
        </p:spPr>
        <p:txBody>
          <a:bodyPr>
            <a:noAutofit/>
          </a:bodyPr>
          <a:lstStyle/>
          <a:p>
            <a:r>
              <a:rPr lang="en-US" sz="2000" dirty="0"/>
              <a:t>Of note, there were 3 (6.4%) patients with Guillain-Barre syndrome (GBS)/polyradiculopathy (n = 1 with grade 4 GBS, n = 1 with grade 2 GBS, and n = 1 with grade 2 radiculopathy) </a:t>
            </a:r>
            <a:r>
              <a:rPr lang="en-US" sz="2000" dirty="0">
                <a:solidFill>
                  <a:srgbClr val="7030A0"/>
                </a:solidFill>
              </a:rPr>
              <a:t>that led to an enrollment pause.</a:t>
            </a:r>
          </a:p>
          <a:p>
            <a:r>
              <a:rPr lang="en-US" sz="2000" dirty="0"/>
              <a:t>Following a review of safety and efficacy data (by independent review), the enrollment pause was lifted. </a:t>
            </a:r>
            <a:r>
              <a:rPr lang="en-US" sz="2000" dirty="0">
                <a:solidFill>
                  <a:srgbClr val="7030A0"/>
                </a:solidFill>
              </a:rPr>
              <a:t>The study recently completed accrual, and final results are not yet available.</a:t>
            </a:r>
          </a:p>
          <a:p>
            <a:r>
              <a:rPr lang="en-US" sz="2000" dirty="0">
                <a:solidFill>
                  <a:srgbClr val="7030A0"/>
                </a:solidFill>
              </a:rPr>
              <a:t>but the preliminary results with cami are encouraging and may provide an additional therapeutic option for patients with R/R cHL, particularly those with dual-refractory disease.</a:t>
            </a:r>
          </a:p>
        </p:txBody>
      </p:sp>
    </p:spTree>
    <p:extLst>
      <p:ext uri="{BB962C8B-B14F-4D97-AF65-F5344CB8AC3E}">
        <p14:creationId xmlns:p14="http://schemas.microsoft.com/office/powerpoint/2010/main" val="26720730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828800" y="1916832"/>
            <a:ext cx="8534400" cy="175260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Mammalian target of rapamycin inhibitors</a:t>
            </a:r>
          </a:p>
          <a:p>
            <a:r>
              <a:rPr lang="en-US" sz="2000" dirty="0"/>
              <a:t>Everolimus is an oral inhibitor of mTOR that is active in R/R cHL.</a:t>
            </a:r>
          </a:p>
          <a:p>
            <a:r>
              <a:rPr lang="en-US" sz="2000" dirty="0"/>
              <a:t>In a phase 1/2 study of heavily pretreated cHL patients (n = 15), the combination of everolimus and itacitinib (an oral Jak inhibitor) produced an ORR and CR rate of 79% and 14%, respectively.</a:t>
            </a:r>
          </a:p>
          <a:p>
            <a:r>
              <a:rPr lang="en-US" sz="2000" dirty="0"/>
              <a:t>Of note, </a:t>
            </a:r>
            <a:r>
              <a:rPr lang="en-US" sz="2000" dirty="0">
                <a:solidFill>
                  <a:srgbClr val="7030A0"/>
                </a:solidFill>
              </a:rPr>
              <a:t>94% (n = 14) were double refractory in the study.</a:t>
            </a:r>
          </a:p>
          <a:p>
            <a:r>
              <a:rPr lang="en-US" sz="2000" dirty="0"/>
              <a:t>The notable grade 3 or higher toxicities included thrombocytopenia (43%), neutropenia (21%), infection (7%), and hypertension (7%).</a:t>
            </a:r>
          </a:p>
        </p:txBody>
      </p:sp>
    </p:spTree>
    <p:extLst>
      <p:ext uri="{BB962C8B-B14F-4D97-AF65-F5344CB8AC3E}">
        <p14:creationId xmlns:p14="http://schemas.microsoft.com/office/powerpoint/2010/main" val="20084806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836712"/>
            <a:ext cx="10363200" cy="147002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58E39"/>
                </a:solidFill>
              </a:rPr>
              <a:t>Transplant and cellular therapy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828800" y="2708920"/>
            <a:ext cx="8534400" cy="175260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Allogeneic HCT</a:t>
            </a:r>
          </a:p>
          <a:p>
            <a:r>
              <a:rPr lang="en-US" sz="2000" dirty="0"/>
              <a:t>Historically, allo-HCT in R/R cHL has been associated with high rates of nonrelapse mortality (NRM; 35%-45% at 1 year) and disease relapse (up to 50%).</a:t>
            </a:r>
          </a:p>
          <a:p>
            <a:r>
              <a:rPr lang="en-US" sz="2000" dirty="0"/>
              <a:t>These rates (with an obvious negative impact on referral patterns) and the availability of novel agents in cHL have led to a decline in the use of allo-HCT in cHL in the US in the last decade</a:t>
            </a:r>
          </a:p>
          <a:p>
            <a:r>
              <a:rPr lang="en-US" sz="2000" dirty="0"/>
              <a:t>However, </a:t>
            </a:r>
            <a:r>
              <a:rPr lang="en-US" sz="2000" dirty="0">
                <a:solidFill>
                  <a:srgbClr val="7030A0"/>
                </a:solidFill>
              </a:rPr>
              <a:t>in dual refractory cHL, the role of allo-HCT warrants reappraisal, especially when focusing on modern outcome data from the CIBMTR showing remarkable improvement in survival outcomes</a:t>
            </a:r>
          </a:p>
        </p:txBody>
      </p:sp>
    </p:spTree>
    <p:extLst>
      <p:ext uri="{BB962C8B-B14F-4D97-AF65-F5344CB8AC3E}">
        <p14:creationId xmlns:p14="http://schemas.microsoft.com/office/powerpoint/2010/main" val="1538365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85" t="10038" r="27156" b="6250"/>
          <a:stretch/>
        </p:blipFill>
        <p:spPr bwMode="auto">
          <a:xfrm>
            <a:off x="2086454" y="421841"/>
            <a:ext cx="8019091" cy="6014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08944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775520" y="1916832"/>
            <a:ext cx="8534400" cy="175260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Cellular therapies</a:t>
            </a:r>
          </a:p>
          <a:p>
            <a:r>
              <a:rPr lang="en-US" sz="2000" dirty="0"/>
              <a:t>In a phase 1/2 study of heavily pretreated cHL (median prior lines = 7) including BV, CPI, auto-HCT, and/or allo-HCT, CD30.CAR-T cell therapy was safe and well tolerated</a:t>
            </a:r>
          </a:p>
          <a:p>
            <a:r>
              <a:rPr lang="en-US" sz="2000" dirty="0">
                <a:solidFill>
                  <a:srgbClr val="7030A0"/>
                </a:solidFill>
              </a:rPr>
              <a:t>The ORR was 72% in those receiving fludarabine-based lymphodepletion (n = 31) with a CR rate of 59%, but 1-year progression free survival was only 36%.</a:t>
            </a:r>
          </a:p>
          <a:p>
            <a:r>
              <a:rPr lang="en-US" sz="2000" dirty="0"/>
              <a:t>Currently, a larger phase 2 study is ongoing to evaluate the efficacy of CD30.CAR-T cells in R/R cHL (NCT04268706).</a:t>
            </a:r>
          </a:p>
        </p:txBody>
      </p:sp>
    </p:spTree>
    <p:extLst>
      <p:ext uri="{BB962C8B-B14F-4D97-AF65-F5344CB8AC3E}">
        <p14:creationId xmlns:p14="http://schemas.microsoft.com/office/powerpoint/2010/main" val="30471102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703512" y="2492896"/>
            <a:ext cx="8534400" cy="1752600"/>
          </a:xfrm>
        </p:spPr>
        <p:txBody>
          <a:bodyPr>
            <a:noAutofit/>
          </a:bodyPr>
          <a:lstStyle/>
          <a:p>
            <a:r>
              <a:rPr lang="en-US" sz="2000" dirty="0"/>
              <a:t>Epstein-Barr virus (EBV)-directed cytotoxic T cells (CTLs) directed against LMP 1 and LMP 2 have activity in EBV+ cHL</a:t>
            </a:r>
          </a:p>
          <a:p>
            <a:r>
              <a:rPr lang="en-US" sz="2000" dirty="0">
                <a:solidFill>
                  <a:srgbClr val="7030A0"/>
                </a:solidFill>
              </a:rPr>
              <a:t>In patients with EBV-associated cHL and NHL, CTLs with enhanced activity against LMP 1/2 were tested with promising results, wherein a response to therapy was noted in 13 of 21 patients with active disease, including 11 patients achieving CR.</a:t>
            </a:r>
          </a:p>
          <a:p>
            <a:r>
              <a:rPr lang="en-US" sz="2000" dirty="0"/>
              <a:t>Currently, a phase 1 study using EBV CTLs expressing CD30 chimeric receptor for CD30+ lymphomas is ongoing (NCT01192464).</a:t>
            </a:r>
          </a:p>
        </p:txBody>
      </p:sp>
    </p:spTree>
    <p:extLst>
      <p:ext uri="{BB962C8B-B14F-4D97-AF65-F5344CB8AC3E}">
        <p14:creationId xmlns:p14="http://schemas.microsoft.com/office/powerpoint/2010/main" val="24332832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703512" y="1844824"/>
            <a:ext cx="8534400" cy="1752600"/>
          </a:xfrm>
        </p:spPr>
        <p:txBody>
          <a:bodyPr>
            <a:noAutofit/>
          </a:bodyPr>
          <a:lstStyle/>
          <a:p>
            <a:r>
              <a:rPr lang="en-US" sz="2000" dirty="0"/>
              <a:t>AFM13 induces the specific and selective killing of CD30+ cells by engaging CD16 on natural killer (NK) cells and CD30 on the surface of the cHL cells (bispecific NK cell engagers, or BIKEs).</a:t>
            </a:r>
          </a:p>
          <a:p>
            <a:r>
              <a:rPr lang="en-US" sz="2000" dirty="0"/>
              <a:t>It has been combined with CPI (AFM13+ pembrolizumab in CPI-naive R/R cHL) and with cytokine activated cord blood-derived NK cells.</a:t>
            </a:r>
          </a:p>
          <a:p>
            <a:r>
              <a:rPr lang="en-US" sz="2000" dirty="0">
                <a:solidFill>
                  <a:srgbClr val="7030A0"/>
                </a:solidFill>
              </a:rPr>
              <a:t>The preliminary safety and efficacy data on first-in-human cord blood-derived NK BIKEs (CD16A/CD30) in heavily pretreated cHL (n = 4) are provocative.The ORR/CR rate was 100% and 50%, respectively, with no evidence of cytokine release syndrome, neurotoxicity, or GVHD noted.</a:t>
            </a:r>
          </a:p>
          <a:p>
            <a:r>
              <a:rPr lang="en-US" sz="2000" dirty="0"/>
              <a:t>Currently, the study is enrolling Patients (NCT04074746).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965411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400" y="2348880"/>
            <a:ext cx="10363200" cy="1470025"/>
          </a:xfrm>
        </p:spPr>
        <p:txBody>
          <a:bodyPr>
            <a:normAutofit/>
          </a:bodyPr>
          <a:lstStyle/>
          <a:p>
            <a:r>
              <a:rPr lang="en-US" sz="8800" b="1" dirty="0">
                <a:solidFill>
                  <a:srgbClr val="F58E39"/>
                </a:solidFill>
              </a:rPr>
              <a:t>THANK  YOU</a:t>
            </a:r>
          </a:p>
        </p:txBody>
      </p:sp>
    </p:spTree>
    <p:extLst>
      <p:ext uri="{BB962C8B-B14F-4D97-AF65-F5344CB8AC3E}">
        <p14:creationId xmlns:p14="http://schemas.microsoft.com/office/powerpoint/2010/main" val="417827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4744"/>
            <a:ext cx="10363200" cy="147002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58E39"/>
                </a:solidFill>
              </a:rPr>
              <a:t>Treatment for patients with a first relapse or primary refractory</a:t>
            </a:r>
            <a:br>
              <a:rPr lang="en-US" b="1" dirty="0">
                <a:solidFill>
                  <a:srgbClr val="F58E39"/>
                </a:solidFill>
              </a:rPr>
            </a:br>
            <a:r>
              <a:rPr lang="en-US" b="1" dirty="0">
                <a:solidFill>
                  <a:srgbClr val="F58E39"/>
                </a:solidFill>
              </a:rPr>
              <a:t>disease after first-line 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828800" y="3386932"/>
            <a:ext cx="8534400" cy="1752600"/>
          </a:xfrm>
        </p:spPr>
        <p:txBody>
          <a:bodyPr>
            <a:noAutofit/>
          </a:bodyPr>
          <a:lstStyle/>
          <a:p>
            <a:r>
              <a:rPr lang="en-US" sz="2000" dirty="0"/>
              <a:t>Conventional salvage chemotherapy results in pre-ASCT complete response (CR) rates of about 20% to 25% and overall response rates (ORRs) of 60% to 70%, based on evaluation by CT scan.</a:t>
            </a:r>
          </a:p>
          <a:p>
            <a:r>
              <a:rPr lang="en-US" sz="2000" dirty="0"/>
              <a:t>More recent studies reporting response rates based on functional imaging using PET or gallium showed CMR rates of 50% to 60% after ifosfamide, carboplatin, and etoposide (ICE) or etoposide, methylprednisolone, high-dose cytarabine, and cisplatin (ESHAP).</a:t>
            </a:r>
          </a:p>
        </p:txBody>
      </p:sp>
    </p:spTree>
    <p:extLst>
      <p:ext uri="{BB962C8B-B14F-4D97-AF65-F5344CB8AC3E}">
        <p14:creationId xmlns:p14="http://schemas.microsoft.com/office/powerpoint/2010/main" val="2503468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828800" y="1916832"/>
            <a:ext cx="8534400" cy="1752600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en-US" sz="2000" dirty="0"/>
              <a:t>Even higher CMR rates were reported for the bendamustine, gemcitabine, and vinorelbine regimen (73%) and a sequential ICE–gemcitabine, vinorelbine, and liposomal doxorubicin (GVD) approach (78%) in which patients with no CR on ICE received additional chemotherapy with GVD before proceeding to ASCT.</a:t>
            </a:r>
          </a:p>
          <a:p>
            <a:pPr>
              <a:lnSpc>
                <a:spcPct val="170000"/>
              </a:lnSpc>
            </a:pPr>
            <a:r>
              <a:rPr lang="en-US" sz="2000" dirty="0"/>
              <a:t>However, randomized controlled trials (RCTs) comparing different salvage chemotherapy regimens or a PET adapted approach are lacking.</a:t>
            </a:r>
          </a:p>
        </p:txBody>
      </p:sp>
    </p:spTree>
    <p:extLst>
      <p:ext uri="{BB962C8B-B14F-4D97-AF65-F5344CB8AC3E}">
        <p14:creationId xmlns:p14="http://schemas.microsoft.com/office/powerpoint/2010/main" val="3389304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828800" y="1268760"/>
            <a:ext cx="8534400" cy="1752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F58E39"/>
                </a:solidFill>
              </a:rPr>
              <a:t>BV and checkpoint inhibitors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BV is an anti-CD30 monoclonal antibody Conjugated to the microtubule-disrupting agent monomethyl auristatin-E.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PD-L1 and PD-L2 are upregulated by HRS cells in about 90% of patients and induce T-cell exhaustion, which contributes to immune escape of HRS cells. CPIs are monoclonal antibodies that block the interaction between inhibitory ligands such as PDL1 and PD-L2 on the tumor cells and PD-1 receptors on immune effector cells.</a:t>
            </a:r>
          </a:p>
        </p:txBody>
      </p:sp>
    </p:spTree>
    <p:extLst>
      <p:ext uri="{BB962C8B-B14F-4D97-AF65-F5344CB8AC3E}">
        <p14:creationId xmlns:p14="http://schemas.microsoft.com/office/powerpoint/2010/main" val="4098822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828800" y="1988840"/>
            <a:ext cx="8534400" cy="1752600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F58E39"/>
                </a:solidFill>
              </a:rPr>
              <a:t>High-dose chemotherapy and ASCT</a:t>
            </a:r>
          </a:p>
          <a:p>
            <a:r>
              <a:rPr lang="en-US" sz="2000" dirty="0"/>
              <a:t>Superiority for HDCT/ASCT over mini-</a:t>
            </a:r>
            <a:r>
              <a:rPr lang="en-US" sz="2000" dirty="0" err="1"/>
              <a:t>carmustine</a:t>
            </a:r>
            <a:r>
              <a:rPr lang="en-US" sz="2000" dirty="0"/>
              <a:t>, etoposide, cytarabine, and melphalan (BEAM) (ie, reduced-dose BEAM without ASCT) in R/R cHL was shown in 2 randomized controlled trials (RCTs) in 1993 and 2002.</a:t>
            </a:r>
          </a:p>
          <a:p>
            <a:r>
              <a:rPr lang="en-US" sz="2000" dirty="0"/>
              <a:t>However, in these trials, patients did not receive any salvage chemotherapy before BEAM or mini-BEAM. In addition, with the advent of effective drugs such as BV and CPIs, a subset of patients may be cured with salvage treatment alone.</a:t>
            </a:r>
          </a:p>
        </p:txBody>
      </p:sp>
    </p:spTree>
    <p:extLst>
      <p:ext uri="{BB962C8B-B14F-4D97-AF65-F5344CB8AC3E}">
        <p14:creationId xmlns:p14="http://schemas.microsoft.com/office/powerpoint/2010/main" val="4128192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775520" y="1844824"/>
            <a:ext cx="8534400" cy="175260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A recently published study using pembrolizumab and GVD chemotherapy followed by HDCT/ASCT showed a very high pre-ASCT CMR rate of 95%, and with a median follow- up of 1 year, no progressions have occurred</a:t>
            </a:r>
          </a:p>
          <a:p>
            <a:r>
              <a:rPr lang="en-US" sz="2000" dirty="0"/>
              <a:t>This study has now started a second part in which patients with a CMR after 2 cycles of pembrolizumab-GVD continue with 2 additional cycles of pembrolizumab-GVD followed by pembrolizumab consolidation instead of HDCT/ASCT.</a:t>
            </a:r>
          </a:p>
          <a:p>
            <a:r>
              <a:rPr lang="en-US" sz="2000" dirty="0">
                <a:solidFill>
                  <a:srgbClr val="7030A0"/>
                </a:solidFill>
              </a:rPr>
              <a:t>Results of this revolutionary approach could change the treatment of patients with R/R cHL significantly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8136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764704"/>
            <a:ext cx="10363200" cy="147002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58E39"/>
                </a:solidFill>
              </a:rPr>
              <a:t>Patients with primary refractory disease</a:t>
            </a:r>
            <a:endParaRPr lang="en-US" dirty="0">
              <a:solidFill>
                <a:srgbClr val="F58E3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828800" y="2780928"/>
            <a:ext cx="8534400" cy="1752600"/>
          </a:xfrm>
        </p:spPr>
        <p:txBody>
          <a:bodyPr>
            <a:noAutofit/>
          </a:bodyPr>
          <a:lstStyle/>
          <a:p>
            <a:r>
              <a:rPr lang="en-US" sz="2000" dirty="0"/>
              <a:t>Primary refractory disease and a short interval between first-line treatment and relapse are important poor prognostic factors for response to salvage therapy and PFS.</a:t>
            </a:r>
          </a:p>
          <a:p>
            <a:r>
              <a:rPr lang="en-US" sz="2000" dirty="0"/>
              <a:t>CMR rates to salvage therapy for refractory patients are usually lower compared with relapsed patients</a:t>
            </a:r>
          </a:p>
          <a:p>
            <a:r>
              <a:rPr lang="en-US" sz="2000" dirty="0"/>
              <a:t>However, in patients who do achieve a CMR to salvage therapy and proceed to ASCT, post-ASCT PFS for primary refractory and relapsed patients is similar.</a:t>
            </a:r>
          </a:p>
        </p:txBody>
      </p:sp>
    </p:spTree>
    <p:extLst>
      <p:ext uri="{BB962C8B-B14F-4D97-AF65-F5344CB8AC3E}">
        <p14:creationId xmlns:p14="http://schemas.microsoft.com/office/powerpoint/2010/main" val="1592607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828800" y="2132856"/>
            <a:ext cx="8534400" cy="175260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A retrospective analysis In 78 patients who progressed on one or more salvage regimens and who were treated with regimens containing CPI showed favorable results, with 59% of patients achieving a CMR and a post-ASCT PFS of 81% at 18 months</a:t>
            </a:r>
          </a:p>
          <a:p>
            <a:r>
              <a:rPr lang="en-US" sz="2000" dirty="0"/>
              <a:t>This suggests that treatment with CPI may improve chemosensitivity of previously chemorefractory disease.</a:t>
            </a:r>
          </a:p>
          <a:p>
            <a:r>
              <a:rPr lang="en-US" sz="2000" dirty="0">
                <a:solidFill>
                  <a:srgbClr val="7030A0"/>
                </a:solidFill>
              </a:rPr>
              <a:t>Interestingly, pre-ASCT CMR status was not significantly prognostic for post-ASCT PFS in this cohort, suggesting a PR might be sufficient for proceeding to ASCT after CPI in this patient population.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00923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1870</Words>
  <Application>Microsoft Office PowerPoint</Application>
  <PresentationFormat>Custom</PresentationFormat>
  <Paragraphs>74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ASH and R\R . Hodgkin lymphoma</vt:lpstr>
      <vt:lpstr>PowerPoint Presentation</vt:lpstr>
      <vt:lpstr>Treatment for patients with a first relapse or primary refractory disease after first-line treatment</vt:lpstr>
      <vt:lpstr>PowerPoint Presentation</vt:lpstr>
      <vt:lpstr>PowerPoint Presentation</vt:lpstr>
      <vt:lpstr>PowerPoint Presentation</vt:lpstr>
      <vt:lpstr>PowerPoint Presentation</vt:lpstr>
      <vt:lpstr>Patients with primary refractory disease</vt:lpstr>
      <vt:lpstr>PowerPoint Presentation</vt:lpstr>
      <vt:lpstr>Patients with a late relapse</vt:lpstr>
      <vt:lpstr>Maintenance treatment after ASCT</vt:lpstr>
      <vt:lpstr>PowerPoint Presentation</vt:lpstr>
      <vt:lpstr>BV and CPI treatment for patients who relapse after ASCT or are ineligible for ASCT</vt:lpstr>
      <vt:lpstr>PowerPoint Presentation</vt:lpstr>
      <vt:lpstr>Salvage options in double-refractory cHL</vt:lpstr>
      <vt:lpstr>Investigational agents for double- refractory cHL</vt:lpstr>
      <vt:lpstr>PowerPoint Presentation</vt:lpstr>
      <vt:lpstr>PowerPoint Presentation</vt:lpstr>
      <vt:lpstr>Transplant and cellular therapy options</vt:lpstr>
      <vt:lpstr>PowerPoint Presentation</vt:lpstr>
      <vt:lpstr>PowerPoint Presentation</vt:lpstr>
      <vt:lpstr>PowerPoint Presentation</vt:lpstr>
      <vt:lpstr>THANK 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ASH and Hodgkin lymphoma</dc:title>
  <dc:creator>ASUS</dc:creator>
  <cp:lastModifiedBy>Lenovo</cp:lastModifiedBy>
  <cp:revision>34</cp:revision>
  <dcterms:created xsi:type="dcterms:W3CDTF">2022-05-09T01:18:34Z</dcterms:created>
  <dcterms:modified xsi:type="dcterms:W3CDTF">2023-02-16T09:43:00Z</dcterms:modified>
</cp:coreProperties>
</file>